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76" r:id="rId1"/>
  </p:sldMasterIdLst>
  <p:sldIdLst>
    <p:sldId id="256" r:id="rId2"/>
    <p:sldId id="257" r:id="rId3"/>
    <p:sldId id="258" r:id="rId4"/>
    <p:sldId id="259" r:id="rId5"/>
    <p:sldId id="260" r:id="rId6"/>
    <p:sldId id="265" r:id="rId7"/>
    <p:sldId id="267" r:id="rId8"/>
    <p:sldId id="266" r:id="rId9"/>
    <p:sldId id="261" r:id="rId10"/>
    <p:sldId id="262" r:id="rId11"/>
    <p:sldId id="269" r:id="rId12"/>
    <p:sldId id="270" r:id="rId13"/>
    <p:sldId id="271" r:id="rId14"/>
    <p:sldId id="273" r:id="rId15"/>
    <p:sldId id="272" r:id="rId16"/>
    <p:sldId id="274" r:id="rId17"/>
    <p:sldId id="275" r:id="rId18"/>
    <p:sldId id="276" r:id="rId19"/>
    <p:sldId id="277" r:id="rId20"/>
    <p:sldId id="278" r:id="rId21"/>
    <p:sldId id="279" r:id="rId22"/>
    <p:sldId id="280" r:id="rId23"/>
    <p:sldId id="281"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6544" autoAdjust="0"/>
    <p:restoredTop sz="94660"/>
  </p:normalViewPr>
  <p:slideViewPr>
    <p:cSldViewPr snapToGrid="0">
      <p:cViewPr varScale="1">
        <p:scale>
          <a:sx n="79" d="100"/>
          <a:sy n="79" d="100"/>
        </p:scale>
        <p:origin x="-102" y="-90"/>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751012" y="609601"/>
            <a:ext cx="8676222" cy="3200400"/>
          </a:xfrm>
        </p:spPr>
        <p:txBody>
          <a:bodyPr anchor="b">
            <a:normAutofit/>
          </a:bodyPr>
          <a:lstStyle>
            <a:lvl1pPr algn="ctr">
              <a:defRPr sz="4800">
                <a:effectLst>
                  <a:glow rad="38100">
                    <a:schemeClr val="bg1">
                      <a:lumMod val="65000"/>
                      <a:lumOff val="35000"/>
                      <a:alpha val="50000"/>
                    </a:schemeClr>
                  </a:glow>
                  <a:outerShdw blurRad="28575" dist="31750" dir="13200000" algn="tl" rotWithShape="0">
                    <a:srgbClr val="000000">
                      <a:alpha val="25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751012" y="3886200"/>
            <a:ext cx="8676222" cy="1905000"/>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15-Jan-15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 xmlns:p14="http://schemas.microsoft.com/office/powerpoint/2010/main" val="14449260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4732865"/>
            <a:ext cx="99060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9796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41413" y="5299603"/>
            <a:ext cx="9906000" cy="493712"/>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15-Jan-15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 xmlns:p14="http://schemas.microsoft.com/office/powerpoint/2010/main" val="9289678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3124199"/>
          </a:xfrm>
        </p:spPr>
        <p:txBody>
          <a:bodyPr anchor="ctr">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1141411" y="4343400"/>
            <a:ext cx="9906000"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15-Jan-15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 xmlns:p14="http://schemas.microsoft.com/office/powerpoint/2010/main" val="37015070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141411" y="4343400"/>
            <a:ext cx="9906000"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15-Jan-15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 xmlns:p14="http://schemas.microsoft.com/office/powerpoint/2010/main" val="6064877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2" y="3308581"/>
            <a:ext cx="9906000" cy="14688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1141410" y="4777381"/>
            <a:ext cx="9906001"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15-Jan-15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 xmlns:p14="http://schemas.microsoft.com/office/powerpoint/2010/main" val="31351212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141412" y="3886200"/>
            <a:ext cx="9906000" cy="889000"/>
          </a:xfrm>
        </p:spPr>
        <p:txBody>
          <a:bodyPr vert="horz" lIns="91440" tIns="45720" rIns="91440" bIns="45720" rtlCol="0" anchor="b">
            <a:normAutofit/>
          </a:bodyPr>
          <a:lstStyle>
            <a:lvl1pPr>
              <a:buNone/>
              <a:defRPr lang="en-US" sz="2400" b="0" cap="all" dirty="0">
                <a:ln w="3175" cmpd="sng">
                  <a:noFill/>
                </a:ln>
                <a:solidFill>
                  <a:schemeClr val="accent1"/>
                </a:soli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141411" y="4775200"/>
            <a:ext cx="9906000"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15-Jan-15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 xmlns:p14="http://schemas.microsoft.com/office/powerpoint/2010/main" val="6105841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2743199"/>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141412" y="3505200"/>
            <a:ext cx="9906000" cy="838200"/>
          </a:xfrm>
        </p:spPr>
        <p:txBody>
          <a:bodyPr vert="horz" lIns="91440" tIns="45720" rIns="91440" bIns="45720" rtlCol="0" anchor="b">
            <a:normAutofit/>
          </a:bodyPr>
          <a:lstStyle>
            <a:lvl1pPr>
              <a:buNone/>
              <a:defRPr lang="en-US" sz="2800" b="0" cap="all" dirty="0">
                <a:ln w="3175" cmpd="sng">
                  <a:noFill/>
                </a:ln>
                <a:solidFill>
                  <a:schemeClr val="tx1"/>
                </a:soli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141411" y="4343400"/>
            <a:ext cx="9906000"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15-Jan-15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 xmlns:p14="http://schemas.microsoft.com/office/powerpoint/2010/main" val="17139762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Title 1"/>
          <p:cNvSpPr>
            <a:spLocks noGrp="1"/>
          </p:cNvSpPr>
          <p:nvPr>
            <p:ph type="title"/>
          </p:nvPr>
        </p:nvSpPr>
        <p:spPr>
          <a:xfrm>
            <a:off x="1141413" y="609600"/>
            <a:ext cx="9905998" cy="1905000"/>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15-Jan-15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 xmlns:p14="http://schemas.microsoft.com/office/powerpoint/2010/main" val="40582189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609599"/>
            <a:ext cx="2210514"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1412" y="609600"/>
            <a:ext cx="7543800" cy="5181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15-Jan-15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 xmlns:p14="http://schemas.microsoft.com/office/powerpoint/2010/main" val="30102882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15-Jan-15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 xmlns:p14="http://schemas.microsoft.com/office/powerpoint/2010/main" val="4025504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751013" y="3308581"/>
            <a:ext cx="8686800" cy="1468800"/>
          </a:xfrm>
        </p:spPr>
        <p:txBody>
          <a:bodyPr anchor="b"/>
          <a:lstStyle>
            <a:lvl1pPr algn="r">
              <a:defRPr sz="40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1751011" y="4777381"/>
            <a:ext cx="8686801"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15-Jan-15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 xmlns:p14="http://schemas.microsoft.com/office/powerpoint/2010/main" val="27386711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1412" y="2666999"/>
            <a:ext cx="4876800"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0612" y="2667000"/>
            <a:ext cx="4876800"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15-Jan-15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 xmlns:p14="http://schemas.microsoft.com/office/powerpoint/2010/main" val="37291650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429280" y="2658533"/>
            <a:ext cx="4588931"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41412" y="3243262"/>
            <a:ext cx="4876800"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43133" y="2667000"/>
            <a:ext cx="4604280"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0612" y="3243262"/>
            <a:ext cx="4876801"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15-Jan-15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 xmlns:p14="http://schemas.microsoft.com/office/powerpoint/2010/main" val="17233476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15-Jan-15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 xmlns:p14="http://schemas.microsoft.com/office/powerpoint/2010/main" val="40065978"/>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15-Jan-15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 xmlns:p14="http://schemas.microsoft.com/office/powerpoint/2010/main" val="38511954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3549121"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103812" y="609601"/>
            <a:ext cx="5943601" cy="51816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1411" y="2971800"/>
            <a:ext cx="3549121" cy="182880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15-Jan-15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 xmlns:p14="http://schemas.microsoft.com/office/powerpoint/2010/main" val="6757893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5334001" cy="13716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433733" y="-18288"/>
            <a:ext cx="3276599" cy="6903720"/>
          </a:xfrm>
          <a:ln w="38100">
            <a:gradFill flip="none" rotWithShape="1">
              <a:gsLst>
                <a:gs pos="0">
                  <a:schemeClr val="bg2"/>
                </a:gs>
                <a:gs pos="100000">
                  <a:schemeClr val="bg2">
                    <a:lumMod val="75000"/>
                  </a:schemeClr>
                </a:gs>
              </a:gsLst>
              <a:lin ang="5400000" scaled="0"/>
              <a:tileRect/>
            </a:gradFill>
          </a:ln>
          <a:effectLst>
            <a:innerShdw blurRad="57150" dist="38100" dir="1080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41411" y="2971800"/>
            <a:ext cx="5334001" cy="18288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6399212" y="5883275"/>
            <a:ext cx="914400" cy="365125"/>
          </a:xfrm>
        </p:spPr>
        <p:txBody>
          <a:bodyPr/>
          <a:lstStyle/>
          <a:p>
            <a:fld id="{B61BEF0D-F0BB-DE4B-95CE-6DB70DBA9567}" type="datetimeFigureOut">
              <a:rPr lang="en-US" smtClean="0"/>
              <a:pPr/>
              <a:t>15-Jan-15</a:t>
            </a:fld>
            <a:endParaRPr lang="en-US" dirty="0"/>
          </a:p>
        </p:txBody>
      </p:sp>
      <p:sp>
        <p:nvSpPr>
          <p:cNvPr id="6" name="Footer Placeholder 5"/>
          <p:cNvSpPr>
            <a:spLocks noGrp="1"/>
          </p:cNvSpPr>
          <p:nvPr>
            <p:ph type="ftr" sz="quarter" idx="11"/>
          </p:nvPr>
        </p:nvSpPr>
        <p:spPr>
          <a:xfrm>
            <a:off x="1141412" y="5883275"/>
            <a:ext cx="5105400" cy="365125"/>
          </a:xfrm>
        </p:spPr>
        <p:txBody>
          <a:bodyPr/>
          <a:lstStyle/>
          <a:p>
            <a:endParaRPr lang="en-US" dirty="0"/>
          </a:p>
        </p:txBody>
      </p:sp>
      <p:sp>
        <p:nvSpPr>
          <p:cNvPr id="7" name="Slide Number Placeholder 6"/>
          <p:cNvSpPr>
            <a:spLocks noGrp="1"/>
          </p:cNvSpPr>
          <p:nvPr>
            <p:ph type="sldNum" sz="quarter" idx="12"/>
          </p:nvPr>
        </p:nvSpPr>
        <p:spPr>
          <a:xfrm>
            <a:off x="10742612" y="5883275"/>
            <a:ext cx="322567" cy="365125"/>
          </a:xfrm>
        </p:spPr>
        <p:txBody>
          <a:bodyPr/>
          <a:lstStyle/>
          <a:p>
            <a:fld id="{D57F1E4F-1CFF-5643-939E-217C01CDF565}" type="slidenum">
              <a:rPr lang="en-US" smtClean="0"/>
              <a:pPr/>
              <a:t>‹#›</a:t>
            </a:fld>
            <a:endParaRPr lang="en-US" dirty="0"/>
          </a:p>
        </p:txBody>
      </p:sp>
    </p:spTree>
    <p:extLst>
      <p:ext uri="{BB962C8B-B14F-4D97-AF65-F5344CB8AC3E}">
        <p14:creationId xmlns="" xmlns:p14="http://schemas.microsoft.com/office/powerpoint/2010/main" val="167118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41413" y="609600"/>
            <a:ext cx="9905998" cy="1905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41413" y="2666999"/>
            <a:ext cx="9905998" cy="3124201"/>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837612" y="5883275"/>
            <a:ext cx="1600200"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B61BEF0D-F0BB-DE4B-95CE-6DB70DBA9567}" type="datetimeFigureOut">
              <a:rPr lang="en-US" smtClean="0"/>
              <a:pPr/>
              <a:t>15-Jan-15</a:t>
            </a:fld>
            <a:endParaRPr lang="en-US" dirty="0"/>
          </a:p>
        </p:txBody>
      </p:sp>
      <p:sp>
        <p:nvSpPr>
          <p:cNvPr id="5" name="Footer Placeholder 4"/>
          <p:cNvSpPr>
            <a:spLocks noGrp="1"/>
          </p:cNvSpPr>
          <p:nvPr>
            <p:ph type="ftr" sz="quarter" idx="3"/>
          </p:nvPr>
        </p:nvSpPr>
        <p:spPr>
          <a:xfrm>
            <a:off x="1141412" y="5883275"/>
            <a:ext cx="7543800" cy="365125"/>
          </a:xfrm>
          <a:prstGeom prst="rect">
            <a:avLst/>
          </a:prstGeom>
        </p:spPr>
        <p:txBody>
          <a:bodyPr vert="horz" lIns="91440" tIns="45720" rIns="91440" bIns="45720" rtlCol="0" anchor="ctr"/>
          <a:lstStyle>
            <a:lvl1pPr algn="l">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endParaRPr lang="en-US" dirty="0"/>
          </a:p>
        </p:txBody>
      </p:sp>
      <p:sp>
        <p:nvSpPr>
          <p:cNvPr id="6" name="Slide Number Placeholder 5"/>
          <p:cNvSpPr>
            <a:spLocks noGrp="1"/>
          </p:cNvSpPr>
          <p:nvPr>
            <p:ph type="sldNum" sz="quarter" idx="4"/>
          </p:nvPr>
        </p:nvSpPr>
        <p:spPr>
          <a:xfrm>
            <a:off x="10514012" y="5883275"/>
            <a:ext cx="551167"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D57F1E4F-1CFF-5643-939E-217C01CDF565}" type="slidenum">
              <a:rPr lang="en-US" smtClean="0"/>
              <a:pPr/>
              <a:t>‹#›</a:t>
            </a:fld>
            <a:endParaRPr lang="en-US" dirty="0"/>
          </a:p>
        </p:txBody>
      </p:sp>
    </p:spTree>
    <p:extLst>
      <p:ext uri="{BB962C8B-B14F-4D97-AF65-F5344CB8AC3E}">
        <p14:creationId xmlns="" xmlns:p14="http://schemas.microsoft.com/office/powerpoint/2010/main" val="1695409076"/>
      </p:ext>
    </p:extLst>
  </p:cSld>
  <p:clrMap bg1="dk1" tx1="lt1" bg2="dk2" tx2="lt2" accent1="accent1" accent2="accent2" accent3="accent3" accent4="accent4" accent5="accent5" accent6="accent6" hlink="hlink" folHlink="folHlink"/>
  <p:sldLayoutIdLst>
    <p:sldLayoutId id="2147483777" r:id="rId1"/>
    <p:sldLayoutId id="2147483778" r:id="rId2"/>
    <p:sldLayoutId id="2147483779" r:id="rId3"/>
    <p:sldLayoutId id="2147483780" r:id="rId4"/>
    <p:sldLayoutId id="2147483781" r:id="rId5"/>
    <p:sldLayoutId id="2147483782" r:id="rId6"/>
    <p:sldLayoutId id="2147483783" r:id="rId7"/>
    <p:sldLayoutId id="2147483784" r:id="rId8"/>
    <p:sldLayoutId id="2147483785" r:id="rId9"/>
    <p:sldLayoutId id="2147483786" r:id="rId10"/>
    <p:sldLayoutId id="2147483787" r:id="rId11"/>
    <p:sldLayoutId id="2147483788" r:id="rId12"/>
    <p:sldLayoutId id="2147483789" r:id="rId13"/>
    <p:sldLayoutId id="2147483790" r:id="rId14"/>
    <p:sldLayoutId id="2147483791" r:id="rId15"/>
    <p:sldLayoutId id="2147483792" r:id="rId16"/>
    <p:sldLayoutId id="2147483793" r:id="rId17"/>
  </p:sldLayoutIdLst>
  <p:txStyles>
    <p:titleStyle>
      <a:lvl1pPr algn="l" defTabSz="457200" rtl="0" eaLnBrk="1" latinLnBrk="0" hangingPunct="1">
        <a:spcBef>
          <a:spcPct val="0"/>
        </a:spcBef>
        <a:buNone/>
        <a:defRPr sz="3200" kern="1200" cap="all">
          <a:ln w="3175" cmpd="sng">
            <a:noFill/>
          </a:ln>
          <a:solidFill>
            <a:schemeClr val="accent1"/>
          </a:solidFill>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00000"/>
        <a:buFont typeface="Arial"/>
        <a:buChar char="•"/>
        <a:defRPr sz="20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00000"/>
        <a:buFont typeface="Arial"/>
        <a:buChar char="•"/>
        <a:defRPr sz="18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00000"/>
        <a:buFont typeface="Arial"/>
        <a:buChar char="•"/>
        <a:defRPr sz="16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00000"/>
        <a:buFont typeface="Arial"/>
        <a:buChar char="•"/>
        <a:defRPr sz="14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00000"/>
        <a:buFont typeface="Arial"/>
        <a:buChar char="•"/>
        <a:defRPr sz="14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62319" y="296214"/>
            <a:ext cx="9453608" cy="2650902"/>
          </a:xfrm>
        </p:spPr>
        <p:txBody>
          <a:bodyPr>
            <a:noAutofit/>
          </a:bodyPr>
          <a:lstStyle/>
          <a:p>
            <a:r>
              <a:rPr lang="en-MY" sz="8000" b="1" dirty="0" smtClean="0"/>
              <a:t>Behaviouristic learning theory</a:t>
            </a:r>
            <a:endParaRPr lang="en-MY" sz="8000" b="1" dirty="0"/>
          </a:p>
        </p:txBody>
      </p:sp>
      <p:sp>
        <p:nvSpPr>
          <p:cNvPr id="3" name="Subtitle 2"/>
          <p:cNvSpPr>
            <a:spLocks noGrp="1"/>
          </p:cNvSpPr>
          <p:nvPr>
            <p:ph type="subTitle" idx="1"/>
          </p:nvPr>
        </p:nvSpPr>
        <p:spPr>
          <a:xfrm>
            <a:off x="1362320" y="3090930"/>
            <a:ext cx="9453608" cy="3631842"/>
          </a:xfrm>
        </p:spPr>
        <p:txBody>
          <a:bodyPr>
            <a:normAutofit/>
          </a:bodyPr>
          <a:lstStyle/>
          <a:p>
            <a:endParaRPr lang="en-MY" sz="3200" b="1" dirty="0" smtClean="0">
              <a:effectLst>
                <a:glow rad="38100">
                  <a:schemeClr val="bg1">
                    <a:lumMod val="50000"/>
                    <a:lumOff val="50000"/>
                    <a:alpha val="20000"/>
                  </a:schemeClr>
                </a:glow>
              </a:effectLst>
            </a:endParaRPr>
          </a:p>
          <a:p>
            <a:endParaRPr lang="en-MY" sz="3600" b="1" dirty="0" smtClean="0">
              <a:effectLst>
                <a:glow rad="38100">
                  <a:schemeClr val="bg1">
                    <a:lumMod val="50000"/>
                    <a:lumOff val="50000"/>
                    <a:alpha val="20000"/>
                  </a:schemeClr>
                </a:glow>
              </a:effectLst>
            </a:endParaRPr>
          </a:p>
          <a:p>
            <a:endParaRPr lang="en-MY" sz="3600" b="1" dirty="0">
              <a:effectLst>
                <a:glow rad="38100">
                  <a:schemeClr val="bg1">
                    <a:lumMod val="50000"/>
                    <a:lumOff val="50000"/>
                    <a:alpha val="20000"/>
                  </a:schemeClr>
                </a:glow>
              </a:effectLst>
            </a:endParaRPr>
          </a:p>
        </p:txBody>
      </p:sp>
    </p:spTree>
    <p:extLst>
      <p:ext uri="{BB962C8B-B14F-4D97-AF65-F5344CB8AC3E}">
        <p14:creationId xmlns="" xmlns:p14="http://schemas.microsoft.com/office/powerpoint/2010/main" val="10260947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1413" y="103031"/>
            <a:ext cx="9905998" cy="6439437"/>
          </a:xfrm>
        </p:spPr>
        <p:txBody>
          <a:bodyPr>
            <a:normAutofit lnSpcReduction="10000"/>
          </a:bodyPr>
          <a:lstStyle/>
          <a:p>
            <a:endParaRPr lang="en-MY" sz="3200" b="1" cap="none" dirty="0" smtClean="0"/>
          </a:p>
          <a:p>
            <a:endParaRPr lang="en-MY" sz="3200" b="1" cap="none" dirty="0"/>
          </a:p>
          <a:p>
            <a:endParaRPr lang="en-MY" sz="4000" b="1" cap="none" dirty="0" smtClean="0"/>
          </a:p>
          <a:p>
            <a:endParaRPr lang="en-MY" sz="4000" b="1" cap="none" dirty="0"/>
          </a:p>
          <a:p>
            <a:r>
              <a:rPr lang="en-MY" sz="4000" b="1" cap="none" dirty="0" smtClean="0"/>
              <a:t>Watson </a:t>
            </a:r>
            <a:r>
              <a:rPr lang="en-MY" sz="4000" b="1" cap="none" dirty="0"/>
              <a:t>denied completely the existence of the mind or consciousness. Watson believed that all individual differences in behaviour were due to different experiences of learning</a:t>
            </a:r>
            <a:r>
              <a:rPr lang="en-MY" sz="3200" b="1" cap="none" dirty="0" smtClean="0"/>
              <a:t>.</a:t>
            </a:r>
          </a:p>
          <a:p>
            <a:pPr marL="0" indent="0">
              <a:buNone/>
            </a:pPr>
            <a:endParaRPr lang="en-MY" sz="3200" b="1" cap="none" dirty="0" smtClean="0"/>
          </a:p>
          <a:p>
            <a:endParaRPr lang="en-MY" sz="3200" b="1" cap="none" dirty="0" smtClean="0"/>
          </a:p>
          <a:p>
            <a:endParaRPr lang="en-MY" sz="3200" b="1" cap="none" dirty="0" smtClean="0"/>
          </a:p>
          <a:p>
            <a:endParaRPr lang="en-MY" sz="3200" b="1" cap="none" dirty="0" smtClean="0"/>
          </a:p>
          <a:p>
            <a:endParaRPr lang="en-MY" sz="3200" b="1" cap="none" dirty="0"/>
          </a:p>
          <a:p>
            <a:pPr marL="0" indent="0">
              <a:buNone/>
            </a:pPr>
            <a:endParaRPr lang="en-MY" sz="3200" b="1" cap="none" dirty="0"/>
          </a:p>
        </p:txBody>
      </p:sp>
    </p:spTree>
    <p:extLst>
      <p:ext uri="{BB962C8B-B14F-4D97-AF65-F5344CB8AC3E}">
        <p14:creationId xmlns="" xmlns:p14="http://schemas.microsoft.com/office/powerpoint/2010/main" val="9436868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141413" y="203200"/>
            <a:ext cx="10377486" cy="2311400"/>
          </a:xfrm>
        </p:spPr>
        <p:txBody>
          <a:bodyPr>
            <a:noAutofit/>
          </a:bodyPr>
          <a:lstStyle/>
          <a:p>
            <a:r>
              <a:rPr lang="en-MY" sz="7200" b="1" dirty="0" smtClean="0"/>
              <a:t>Little albert experiment (phobias)</a:t>
            </a:r>
            <a:endParaRPr lang="en-MY" sz="7200" b="1" dirty="0"/>
          </a:p>
        </p:txBody>
      </p:sp>
      <p:pic>
        <p:nvPicPr>
          <p:cNvPr id="8" name="Content Placeholder 7"/>
          <p:cNvPicPr>
            <a:picLocks noGrp="1" noChangeAspect="1"/>
          </p:cNvPicPr>
          <p:nvPr>
            <p:ph idx="1"/>
          </p:nvPr>
        </p:nvPicPr>
        <p:blipFill>
          <a:blip r:embed="rId2"/>
          <a:stretch>
            <a:fillRect/>
          </a:stretch>
        </p:blipFill>
        <p:spPr>
          <a:xfrm>
            <a:off x="1765300" y="2514600"/>
            <a:ext cx="8737600" cy="4140199"/>
          </a:xfrm>
          <a:prstGeom prst="rect">
            <a:avLst/>
          </a:prstGeom>
        </p:spPr>
      </p:pic>
    </p:spTree>
    <p:extLst>
      <p:ext uri="{BB962C8B-B14F-4D97-AF65-F5344CB8AC3E}">
        <p14:creationId xmlns="" xmlns:p14="http://schemas.microsoft.com/office/powerpoint/2010/main" val="36008757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4938" y="231820"/>
            <a:ext cx="11144685" cy="6413679"/>
          </a:xfrm>
        </p:spPr>
        <p:txBody>
          <a:bodyPr>
            <a:normAutofit/>
          </a:bodyPr>
          <a:lstStyle/>
          <a:p>
            <a:r>
              <a:rPr lang="en-MY" sz="3200" b="1" cap="none" dirty="0"/>
              <a:t>Little Albert was a 9-month-old infant who was tested on his reactions to various </a:t>
            </a:r>
            <a:r>
              <a:rPr lang="en-MY" sz="3200" b="1" cap="none" dirty="0" smtClean="0"/>
              <a:t>stimuli. He </a:t>
            </a:r>
            <a:r>
              <a:rPr lang="en-MY" sz="3200" b="1" cap="none" dirty="0"/>
              <a:t>was shown a white rat, a rabbit, a monkey and various masks. Albert described as ‘on the whole stolid and unemotional’ showed no fear of any of these stimuli</a:t>
            </a:r>
            <a:r>
              <a:rPr lang="en-MY" sz="3200" b="1" cap="none" dirty="0" smtClean="0"/>
              <a:t>.</a:t>
            </a:r>
          </a:p>
          <a:p>
            <a:r>
              <a:rPr lang="en-MY" sz="3200" b="1" cap="none" dirty="0"/>
              <a:t>However what did startle him and cause him to be afraid was if a hammer was struck against a steel bar behind his head. The sudden loud noise would cause Little Albert to burst into tears</a:t>
            </a:r>
            <a:r>
              <a:rPr lang="en-MY" sz="3200" b="1" cap="none" dirty="0" smtClean="0"/>
              <a:t>.</a:t>
            </a:r>
          </a:p>
          <a:p>
            <a:r>
              <a:rPr lang="en-MY" sz="3200" b="1" cap="none" dirty="0"/>
              <a:t>Watson and Rayner had shown that classical conditioning could be used to create a phobia.</a:t>
            </a:r>
            <a:endParaRPr lang="en-MY" sz="3200" b="1" cap="none" dirty="0" smtClean="0"/>
          </a:p>
          <a:p>
            <a:endParaRPr lang="en-MY" sz="3200" b="1" cap="none" dirty="0"/>
          </a:p>
        </p:txBody>
      </p:sp>
    </p:spTree>
    <p:extLst>
      <p:ext uri="{BB962C8B-B14F-4D97-AF65-F5344CB8AC3E}">
        <p14:creationId xmlns="" xmlns:p14="http://schemas.microsoft.com/office/powerpoint/2010/main" val="5254782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141413" y="193183"/>
            <a:ext cx="10436694" cy="2321417"/>
          </a:xfrm>
        </p:spPr>
        <p:txBody>
          <a:bodyPr>
            <a:normAutofit/>
          </a:bodyPr>
          <a:lstStyle/>
          <a:p>
            <a:r>
              <a:rPr lang="en-MY" sz="6600" b="1" dirty="0" err="1" smtClean="0"/>
              <a:t>b.F</a:t>
            </a:r>
            <a:r>
              <a:rPr lang="en-MY" sz="6600" b="1" dirty="0" smtClean="0"/>
              <a:t> skinner (operant conditioning)</a:t>
            </a:r>
            <a:endParaRPr lang="en-MY" sz="6600" b="1" dirty="0"/>
          </a:p>
        </p:txBody>
      </p:sp>
      <p:sp>
        <p:nvSpPr>
          <p:cNvPr id="6" name="Content Placeholder 5"/>
          <p:cNvSpPr>
            <a:spLocks noGrp="1"/>
          </p:cNvSpPr>
          <p:nvPr>
            <p:ph idx="1"/>
          </p:nvPr>
        </p:nvSpPr>
        <p:spPr>
          <a:xfrm>
            <a:off x="1141413" y="2666999"/>
            <a:ext cx="10436694" cy="3888347"/>
          </a:xfrm>
        </p:spPr>
        <p:txBody>
          <a:bodyPr>
            <a:normAutofit/>
          </a:bodyPr>
          <a:lstStyle/>
          <a:p>
            <a:r>
              <a:rPr lang="en-MY" sz="3200" b="1" cap="none" dirty="0" smtClean="0"/>
              <a:t>B.F Skinner quest was to observe the relationship between observable stimuli and response.  </a:t>
            </a:r>
          </a:p>
          <a:p>
            <a:r>
              <a:rPr lang="en-MY" sz="3200" b="1" cap="none" dirty="0" smtClean="0"/>
              <a:t>He used The Skinner Box to controlled his experiment. The Skinner Box was a contraption that would automatically dispense food pellets and electric shocks. </a:t>
            </a:r>
          </a:p>
        </p:txBody>
      </p:sp>
    </p:spTree>
    <p:extLst>
      <p:ext uri="{BB962C8B-B14F-4D97-AF65-F5344CB8AC3E}">
        <p14:creationId xmlns="" xmlns:p14="http://schemas.microsoft.com/office/powerpoint/2010/main" val="24517173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1413" y="386367"/>
            <a:ext cx="10552604" cy="6117464"/>
          </a:xfrm>
        </p:spPr>
        <p:txBody>
          <a:bodyPr>
            <a:normAutofit/>
          </a:bodyPr>
          <a:lstStyle/>
          <a:p>
            <a:r>
              <a:rPr lang="en-MY" sz="3200" b="1" cap="none" dirty="0" smtClean="0"/>
              <a:t>This experiment is called operant conditioning it can be described as behaviour adjustment as a result of greater or lesser positive or negative reinforcement and punishment. </a:t>
            </a:r>
          </a:p>
          <a:p>
            <a:r>
              <a:rPr lang="en-MY" sz="3200" b="1" cap="none" dirty="0" smtClean="0"/>
              <a:t>Skinner hypnotized that human behaviour were controlled by rewards and punishment and that behaviours can be explained by principles of operant conditioning. </a:t>
            </a:r>
            <a:endParaRPr lang="en-MY" sz="3200" b="1" cap="none" dirty="0"/>
          </a:p>
        </p:txBody>
      </p:sp>
    </p:spTree>
    <p:extLst>
      <p:ext uri="{BB962C8B-B14F-4D97-AF65-F5344CB8AC3E}">
        <p14:creationId xmlns="" xmlns:p14="http://schemas.microsoft.com/office/powerpoint/2010/main" val="42318984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519708" y="901522"/>
            <a:ext cx="9053847" cy="5151549"/>
          </a:xfrm>
          <a:prstGeom prst="rect">
            <a:avLst/>
          </a:prstGeom>
        </p:spPr>
      </p:pic>
    </p:spTree>
    <p:extLst>
      <p:ext uri="{BB962C8B-B14F-4D97-AF65-F5344CB8AC3E}">
        <p14:creationId xmlns="" xmlns:p14="http://schemas.microsoft.com/office/powerpoint/2010/main" val="40942261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141413" y="231820"/>
            <a:ext cx="10436694" cy="1815921"/>
          </a:xfrm>
        </p:spPr>
        <p:txBody>
          <a:bodyPr>
            <a:normAutofit fontScale="90000"/>
          </a:bodyPr>
          <a:lstStyle/>
          <a:p>
            <a:r>
              <a:rPr lang="en-MY" sz="6600" b="1" dirty="0" smtClean="0"/>
              <a:t>Principles of operant conditioning.</a:t>
            </a:r>
            <a:endParaRPr lang="en-MY" sz="6600" b="1" dirty="0"/>
          </a:p>
        </p:txBody>
      </p:sp>
      <p:sp>
        <p:nvSpPr>
          <p:cNvPr id="5" name="Content Placeholder 4"/>
          <p:cNvSpPr>
            <a:spLocks noGrp="1"/>
          </p:cNvSpPr>
          <p:nvPr>
            <p:ph idx="1"/>
          </p:nvPr>
        </p:nvSpPr>
        <p:spPr>
          <a:xfrm>
            <a:off x="1141412" y="2047742"/>
            <a:ext cx="10333663" cy="4636394"/>
          </a:xfrm>
        </p:spPr>
        <p:txBody>
          <a:bodyPr>
            <a:normAutofit/>
          </a:bodyPr>
          <a:lstStyle/>
          <a:p>
            <a:endParaRPr lang="en-MY" sz="3200" b="1" cap="none" dirty="0" smtClean="0"/>
          </a:p>
          <a:p>
            <a:r>
              <a:rPr lang="en-MY" sz="3200" b="1" cap="none" dirty="0" smtClean="0"/>
              <a:t>The main principles of operant conditioning as defined by Skinner are reinforcement, punishment, shaping and discrimination.</a:t>
            </a:r>
          </a:p>
          <a:p>
            <a:r>
              <a:rPr lang="en-MY" sz="3200" b="1" cap="none" dirty="0" smtClean="0"/>
              <a:t>Reinforcement: behaviour is strengthened  and thus more likely to happen again. Reinforcement is divided into two, positive and negative reinforcement.</a:t>
            </a:r>
          </a:p>
          <a:p>
            <a:endParaRPr lang="en-MY" sz="3200" b="1" cap="none" dirty="0" smtClean="0"/>
          </a:p>
          <a:p>
            <a:endParaRPr lang="en-MY" sz="3200" b="1" cap="none" dirty="0"/>
          </a:p>
        </p:txBody>
      </p:sp>
    </p:spTree>
    <p:extLst>
      <p:ext uri="{BB962C8B-B14F-4D97-AF65-F5344CB8AC3E}">
        <p14:creationId xmlns="" xmlns:p14="http://schemas.microsoft.com/office/powerpoint/2010/main" val="35633019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54292" y="347728"/>
            <a:ext cx="10410936" cy="5756857"/>
          </a:xfrm>
        </p:spPr>
        <p:txBody>
          <a:bodyPr>
            <a:normAutofit/>
          </a:bodyPr>
          <a:lstStyle/>
          <a:p>
            <a:r>
              <a:rPr lang="en-MY" sz="3200" b="1" cap="none" dirty="0" smtClean="0"/>
              <a:t>Positive reinforcement is making a behaviour stronger by following the behaviour with a pleasant stimulus. </a:t>
            </a:r>
          </a:p>
          <a:p>
            <a:r>
              <a:rPr lang="en-MY" sz="3200" b="1" cap="none" dirty="0" smtClean="0"/>
              <a:t>Example: rat presses the lever and receive food.</a:t>
            </a:r>
          </a:p>
          <a:p>
            <a:r>
              <a:rPr lang="en-MY" sz="3200" b="1" cap="none" dirty="0" smtClean="0"/>
              <a:t>Negative reinforcement is making a behaviour stronger by taking away a negative stimulus.</a:t>
            </a:r>
          </a:p>
          <a:p>
            <a:r>
              <a:rPr lang="en-MY" sz="3200" b="1" cap="none" dirty="0" smtClean="0"/>
              <a:t>Example: rat presses the lever and turns off electric shocks.</a:t>
            </a:r>
          </a:p>
        </p:txBody>
      </p:sp>
    </p:spTree>
    <p:extLst>
      <p:ext uri="{BB962C8B-B14F-4D97-AF65-F5344CB8AC3E}">
        <p14:creationId xmlns="" xmlns:p14="http://schemas.microsoft.com/office/powerpoint/2010/main" val="19948789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1412" y="386365"/>
            <a:ext cx="10823061" cy="6310649"/>
          </a:xfrm>
        </p:spPr>
        <p:txBody>
          <a:bodyPr>
            <a:normAutofit/>
          </a:bodyPr>
          <a:lstStyle/>
          <a:p>
            <a:r>
              <a:rPr lang="en-MY" sz="3200" b="1" cap="none" dirty="0" smtClean="0"/>
              <a:t>Punishment: behaviour is weakened and thus less likely to happen again. Punishment is divided into two, positive and negative punishment.</a:t>
            </a:r>
          </a:p>
          <a:p>
            <a:r>
              <a:rPr lang="en-MY" sz="3200" b="1" cap="none" dirty="0" smtClean="0"/>
              <a:t>Positive punishment is to reduce a behaviour by presenting an unpleasant stimulus when the behaviour occurs. </a:t>
            </a:r>
          </a:p>
          <a:p>
            <a:r>
              <a:rPr lang="en-MY" sz="3200" b="1" cap="none" dirty="0" smtClean="0"/>
              <a:t>Example, if the rat previously pressed the lever and receive food and now the rat will receive shock. The rat will learn not to press the lever.</a:t>
            </a:r>
          </a:p>
          <a:p>
            <a:pPr marL="0" indent="0">
              <a:buNone/>
            </a:pPr>
            <a:endParaRPr lang="en-MY" sz="3200" b="1" cap="none" dirty="0" smtClean="0"/>
          </a:p>
          <a:p>
            <a:endParaRPr lang="en-MY" sz="3200" b="1" cap="none" dirty="0"/>
          </a:p>
        </p:txBody>
      </p:sp>
    </p:spTree>
    <p:extLst>
      <p:ext uri="{BB962C8B-B14F-4D97-AF65-F5344CB8AC3E}">
        <p14:creationId xmlns="" xmlns:p14="http://schemas.microsoft.com/office/powerpoint/2010/main" val="22673022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1413" y="566671"/>
            <a:ext cx="9905998" cy="6078828"/>
          </a:xfrm>
        </p:spPr>
        <p:txBody>
          <a:bodyPr>
            <a:normAutofit/>
          </a:bodyPr>
          <a:lstStyle/>
          <a:p>
            <a:r>
              <a:rPr lang="en-MY" sz="3200" b="1" dirty="0" smtClean="0"/>
              <a:t>N</a:t>
            </a:r>
            <a:r>
              <a:rPr lang="en-MY" sz="3200" b="1" cap="none" dirty="0" smtClean="0"/>
              <a:t>egative punishment: reducing a behaviour by removing a pleasant stimulus when the behaviour occurs. </a:t>
            </a:r>
          </a:p>
          <a:p>
            <a:r>
              <a:rPr lang="en-MY" sz="3200" b="1" cap="none" dirty="0" smtClean="0"/>
              <a:t>Examples, if the rat previously given food for each lever pressed, but now receive food consistently when not pressing the lever, the rat will learn to stop pressing the lever. </a:t>
            </a:r>
          </a:p>
        </p:txBody>
      </p:sp>
    </p:spTree>
    <p:extLst>
      <p:ext uri="{BB962C8B-B14F-4D97-AF65-F5344CB8AC3E}">
        <p14:creationId xmlns="" xmlns:p14="http://schemas.microsoft.com/office/powerpoint/2010/main" val="14491243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210354"/>
            <a:ext cx="9905998" cy="2223753"/>
          </a:xfrm>
        </p:spPr>
        <p:txBody>
          <a:bodyPr>
            <a:noAutofit/>
          </a:bodyPr>
          <a:lstStyle/>
          <a:p>
            <a:r>
              <a:rPr lang="en-MY" sz="8000" b="1" dirty="0" smtClean="0"/>
              <a:t>What is behaviourism?</a:t>
            </a:r>
            <a:endParaRPr lang="en-MY" sz="8000" b="1" dirty="0"/>
          </a:p>
        </p:txBody>
      </p:sp>
      <p:sp>
        <p:nvSpPr>
          <p:cNvPr id="3" name="Content Placeholder 2"/>
          <p:cNvSpPr>
            <a:spLocks noGrp="1"/>
          </p:cNvSpPr>
          <p:nvPr>
            <p:ph idx="1"/>
          </p:nvPr>
        </p:nvSpPr>
        <p:spPr>
          <a:xfrm>
            <a:off x="1141413" y="2678805"/>
            <a:ext cx="9905998" cy="3915177"/>
          </a:xfrm>
        </p:spPr>
        <p:txBody>
          <a:bodyPr>
            <a:normAutofit fontScale="92500" lnSpcReduction="20000"/>
          </a:bodyPr>
          <a:lstStyle/>
          <a:p>
            <a:r>
              <a:rPr lang="en-MY" sz="4000" b="1" cap="none" dirty="0" smtClean="0">
                <a:effectLst>
                  <a:glow rad="38100">
                    <a:schemeClr val="bg1">
                      <a:lumMod val="50000"/>
                      <a:lumOff val="50000"/>
                      <a:alpha val="20000"/>
                    </a:schemeClr>
                  </a:glow>
                </a:effectLst>
              </a:rPr>
              <a:t>Behaviourism </a:t>
            </a:r>
            <a:r>
              <a:rPr lang="en-MY" sz="4000" b="1" cap="none" dirty="0">
                <a:effectLst>
                  <a:glow rad="38100">
                    <a:schemeClr val="bg1">
                      <a:lumMod val="50000"/>
                      <a:lumOff val="50000"/>
                      <a:alpha val="20000"/>
                    </a:schemeClr>
                  </a:glow>
                </a:effectLst>
              </a:rPr>
              <a:t>is a worldview that assumes </a:t>
            </a:r>
            <a:r>
              <a:rPr lang="en-MY" sz="4000" b="1" cap="none" dirty="0" smtClean="0">
                <a:effectLst>
                  <a:glow rad="38100">
                    <a:schemeClr val="bg1">
                      <a:lumMod val="50000"/>
                      <a:lumOff val="50000"/>
                      <a:alpha val="20000"/>
                    </a:schemeClr>
                  </a:glow>
                </a:effectLst>
              </a:rPr>
              <a:t>a human behaviour could be predicted and controlled.</a:t>
            </a:r>
          </a:p>
          <a:p>
            <a:r>
              <a:rPr lang="en-MY" sz="4000" b="1" cap="none" dirty="0" smtClean="0">
                <a:effectLst>
                  <a:glow rad="38100">
                    <a:schemeClr val="bg1">
                      <a:lumMod val="50000"/>
                      <a:lumOff val="50000"/>
                      <a:alpha val="20000"/>
                    </a:schemeClr>
                  </a:glow>
                </a:effectLst>
              </a:rPr>
              <a:t>They believe that children came into this world with a clean slate (Tabula Rasa) and their behaviour are then shaped by the environment whether it is positive or negative reinforcement.</a:t>
            </a:r>
          </a:p>
        </p:txBody>
      </p:sp>
    </p:spTree>
    <p:extLst>
      <p:ext uri="{BB962C8B-B14F-4D97-AF65-F5344CB8AC3E}">
        <p14:creationId xmlns="" xmlns:p14="http://schemas.microsoft.com/office/powerpoint/2010/main" val="379748285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1413" y="528035"/>
            <a:ext cx="9905998" cy="6091706"/>
          </a:xfrm>
        </p:spPr>
        <p:txBody>
          <a:bodyPr>
            <a:normAutofit/>
          </a:bodyPr>
          <a:lstStyle/>
          <a:p>
            <a:r>
              <a:rPr lang="en-MY" sz="3200" b="1" cap="none" dirty="0" smtClean="0"/>
              <a:t>Shaping: technique of reinforcement used to teach new behaviours. At the beginning, people/animals are reinforced for easy tasks in order to receive reinforcement.</a:t>
            </a:r>
          </a:p>
          <a:p>
            <a:r>
              <a:rPr lang="en-MY" sz="3200" b="1" cap="none" dirty="0" smtClean="0"/>
              <a:t>Example, originally the rat is given a food pellet for one lever pressed, but we gradually increase the number of times. It needs to press to receive food, the rat will increase the number of presses.</a:t>
            </a:r>
            <a:endParaRPr lang="en-MY" sz="3200" b="1" cap="none" dirty="0"/>
          </a:p>
        </p:txBody>
      </p:sp>
    </p:spTree>
    <p:extLst>
      <p:ext uri="{BB962C8B-B14F-4D97-AF65-F5344CB8AC3E}">
        <p14:creationId xmlns="" xmlns:p14="http://schemas.microsoft.com/office/powerpoint/2010/main" val="139113760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1413" y="437882"/>
            <a:ext cx="9905998" cy="6143221"/>
          </a:xfrm>
        </p:spPr>
        <p:txBody>
          <a:bodyPr>
            <a:normAutofit/>
          </a:bodyPr>
          <a:lstStyle/>
          <a:p>
            <a:r>
              <a:rPr lang="en-MY" sz="3200" b="1" cap="none" dirty="0" smtClean="0"/>
              <a:t>Discrimination: learning that a behaviour will be rewarded in one situation, but not another. </a:t>
            </a:r>
          </a:p>
          <a:p>
            <a:r>
              <a:rPr lang="en-MY" sz="3200" b="1" cap="none" dirty="0" smtClean="0"/>
              <a:t>Example, rat does not receive food from the second lever and realizes that it will only receive food by pressing the first lever.</a:t>
            </a:r>
            <a:endParaRPr lang="en-MY" sz="3200" b="1" cap="none" dirty="0"/>
          </a:p>
        </p:txBody>
      </p:sp>
    </p:spTree>
    <p:extLst>
      <p:ext uri="{BB962C8B-B14F-4D97-AF65-F5344CB8AC3E}">
        <p14:creationId xmlns="" xmlns:p14="http://schemas.microsoft.com/office/powerpoint/2010/main" val="72348461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300507"/>
            <a:ext cx="10436694" cy="1905000"/>
          </a:xfrm>
        </p:spPr>
        <p:txBody>
          <a:bodyPr>
            <a:normAutofit fontScale="90000"/>
          </a:bodyPr>
          <a:lstStyle/>
          <a:p>
            <a:r>
              <a:rPr lang="en-MY" sz="6000" b="1" dirty="0" smtClean="0"/>
              <a:t>Albert bandura (social learning theory)</a:t>
            </a:r>
            <a:endParaRPr lang="en-MY" sz="6000" b="1" dirty="0"/>
          </a:p>
        </p:txBody>
      </p:sp>
      <p:sp>
        <p:nvSpPr>
          <p:cNvPr id="3" name="Content Placeholder 2"/>
          <p:cNvSpPr>
            <a:spLocks noGrp="1"/>
          </p:cNvSpPr>
          <p:nvPr>
            <p:ph idx="1"/>
          </p:nvPr>
        </p:nvSpPr>
        <p:spPr>
          <a:xfrm>
            <a:off x="1141413" y="2395470"/>
            <a:ext cx="10436694" cy="4121239"/>
          </a:xfrm>
        </p:spPr>
        <p:txBody>
          <a:bodyPr>
            <a:normAutofit/>
          </a:bodyPr>
          <a:lstStyle/>
          <a:p>
            <a:r>
              <a:rPr lang="en-MY" sz="3200" b="1" cap="none" dirty="0"/>
              <a:t>In social learning theory Albert Bandura states </a:t>
            </a:r>
            <a:r>
              <a:rPr lang="en-MY" sz="3200" b="1" cap="none" dirty="0" smtClean="0"/>
              <a:t>behaviour </a:t>
            </a:r>
            <a:r>
              <a:rPr lang="en-MY" sz="3200" b="1" cap="none" dirty="0"/>
              <a:t>is learned from the environment through the process of observational learning</a:t>
            </a:r>
            <a:r>
              <a:rPr lang="en-MY" sz="3200" b="1" cap="none" dirty="0" smtClean="0"/>
              <a:t>.</a:t>
            </a:r>
          </a:p>
          <a:p>
            <a:r>
              <a:rPr lang="en-MY" sz="3200" b="1" cap="none" dirty="0"/>
              <a:t>Unlike Skinner, Bandura believes that humans are active information processors and think about the relationship between their </a:t>
            </a:r>
            <a:r>
              <a:rPr lang="en-MY" sz="3200" b="1" cap="none" dirty="0" err="1"/>
              <a:t>behavior</a:t>
            </a:r>
            <a:r>
              <a:rPr lang="en-MY" sz="3200" b="1" cap="none" dirty="0"/>
              <a:t> and its </a:t>
            </a:r>
            <a:r>
              <a:rPr lang="en-MY" sz="3200" b="1" cap="none" dirty="0" smtClean="0"/>
              <a:t>consequences.</a:t>
            </a:r>
            <a:endParaRPr lang="en-MY" sz="3200" b="1" cap="none" dirty="0"/>
          </a:p>
        </p:txBody>
      </p:sp>
    </p:spTree>
    <p:extLst>
      <p:ext uri="{BB962C8B-B14F-4D97-AF65-F5344CB8AC3E}">
        <p14:creationId xmlns="" xmlns:p14="http://schemas.microsoft.com/office/powerpoint/2010/main" val="138591598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1413" y="386366"/>
            <a:ext cx="9905998" cy="6014433"/>
          </a:xfrm>
        </p:spPr>
        <p:txBody>
          <a:bodyPr>
            <a:normAutofit/>
          </a:bodyPr>
          <a:lstStyle/>
          <a:p>
            <a:r>
              <a:rPr lang="en-MY" sz="3200" b="1" cap="none" dirty="0"/>
              <a:t>Children observe the people around them behaving in various ways. This is illustrated during the famous </a:t>
            </a:r>
            <a:r>
              <a:rPr lang="en-MY" sz="3200" b="1" cap="none" dirty="0" err="1"/>
              <a:t>Bobo</a:t>
            </a:r>
            <a:r>
              <a:rPr lang="en-MY" sz="3200" b="1" cap="none" dirty="0"/>
              <a:t> Doll </a:t>
            </a:r>
            <a:r>
              <a:rPr lang="en-MY" sz="3200" b="1" cap="none" dirty="0" smtClean="0"/>
              <a:t>experiment.</a:t>
            </a:r>
          </a:p>
          <a:p>
            <a:r>
              <a:rPr lang="en-MY" sz="3200" b="1" cap="none" dirty="0" smtClean="0"/>
              <a:t>The experiment show that children will imitate anything that people do to the </a:t>
            </a:r>
            <a:r>
              <a:rPr lang="en-MY" sz="3200" b="1" cap="none" dirty="0" err="1" smtClean="0"/>
              <a:t>Bobo</a:t>
            </a:r>
            <a:r>
              <a:rPr lang="en-MY" sz="3200" b="1" cap="none" dirty="0" smtClean="0"/>
              <a:t> Doll. </a:t>
            </a:r>
          </a:p>
          <a:p>
            <a:r>
              <a:rPr lang="en-MY" sz="3200" b="1" cap="none" dirty="0" smtClean="0"/>
              <a:t>Example, if an adult decided to punch the </a:t>
            </a:r>
            <a:r>
              <a:rPr lang="en-MY" sz="3200" b="1" cap="none" dirty="0" err="1" smtClean="0"/>
              <a:t>Bobo</a:t>
            </a:r>
            <a:r>
              <a:rPr lang="en-MY" sz="3200" b="1" cap="none" dirty="0" smtClean="0"/>
              <a:t> doll, the kids will imitate the action. </a:t>
            </a:r>
          </a:p>
          <a:p>
            <a:r>
              <a:rPr lang="en-MY" sz="3200" b="1" cap="none" dirty="0" smtClean="0"/>
              <a:t>This meant in Albert Bandura’s theory, he believe that a behaviour of a person is created from imitating or adopting other </a:t>
            </a:r>
            <a:r>
              <a:rPr lang="en-MY" sz="3200" b="1" cap="none" smtClean="0"/>
              <a:t>people behaviour.</a:t>
            </a:r>
            <a:endParaRPr lang="en-MY" sz="3200" b="1" cap="none" dirty="0"/>
          </a:p>
        </p:txBody>
      </p:sp>
    </p:spTree>
    <p:extLst>
      <p:ext uri="{BB962C8B-B14F-4D97-AF65-F5344CB8AC3E}">
        <p14:creationId xmlns="" xmlns:p14="http://schemas.microsoft.com/office/powerpoint/2010/main" val="33913530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141667"/>
            <a:ext cx="9905998" cy="2768957"/>
          </a:xfrm>
        </p:spPr>
        <p:txBody>
          <a:bodyPr>
            <a:normAutofit fontScale="90000"/>
          </a:bodyPr>
          <a:lstStyle/>
          <a:p>
            <a:r>
              <a:rPr lang="en-MY" sz="7200" b="1" dirty="0" smtClean="0"/>
              <a:t>Ivan Pavlov (</a:t>
            </a:r>
            <a:r>
              <a:rPr lang="en-MY" sz="7200" b="1" dirty="0" err="1" smtClean="0"/>
              <a:t>pavlovian</a:t>
            </a:r>
            <a:r>
              <a:rPr lang="en-MY" sz="7200" b="1" dirty="0" smtClean="0"/>
              <a:t> conditioning)</a:t>
            </a:r>
            <a:endParaRPr lang="en-MY" sz="7200" b="1" dirty="0"/>
          </a:p>
        </p:txBody>
      </p:sp>
      <p:sp>
        <p:nvSpPr>
          <p:cNvPr id="3" name="Content Placeholder 2"/>
          <p:cNvSpPr>
            <a:spLocks noGrp="1"/>
          </p:cNvSpPr>
          <p:nvPr>
            <p:ph idx="1"/>
          </p:nvPr>
        </p:nvSpPr>
        <p:spPr>
          <a:xfrm>
            <a:off x="1141413" y="3116687"/>
            <a:ext cx="9905998" cy="3357093"/>
          </a:xfrm>
        </p:spPr>
        <p:txBody>
          <a:bodyPr>
            <a:normAutofit lnSpcReduction="10000"/>
          </a:bodyPr>
          <a:lstStyle/>
          <a:p>
            <a:r>
              <a:rPr lang="en-MY" sz="3600" b="1" dirty="0" smtClean="0">
                <a:effectLst>
                  <a:glow rad="38100">
                    <a:schemeClr val="bg1">
                      <a:lumMod val="50000"/>
                      <a:lumOff val="50000"/>
                      <a:alpha val="20000"/>
                    </a:schemeClr>
                  </a:glow>
                </a:effectLst>
              </a:rPr>
              <a:t>D</a:t>
            </a:r>
            <a:r>
              <a:rPr lang="en-MY" sz="3600" b="1" cap="none" dirty="0">
                <a:effectLst>
                  <a:glow rad="38100">
                    <a:schemeClr val="bg1">
                      <a:lumMod val="50000"/>
                      <a:lumOff val="50000"/>
                      <a:alpha val="20000"/>
                    </a:schemeClr>
                  </a:glow>
                </a:effectLst>
              </a:rPr>
              <a:t>uring </a:t>
            </a:r>
            <a:r>
              <a:rPr lang="en-MY" sz="3600" b="1" cap="none" dirty="0" smtClean="0">
                <a:effectLst>
                  <a:glow rad="38100">
                    <a:schemeClr val="bg1">
                      <a:lumMod val="50000"/>
                      <a:lumOff val="50000"/>
                      <a:alpha val="20000"/>
                    </a:schemeClr>
                  </a:glow>
                </a:effectLst>
              </a:rPr>
              <a:t>the </a:t>
            </a:r>
            <a:r>
              <a:rPr lang="en-MY" sz="3600" b="1" cap="none" dirty="0">
                <a:effectLst>
                  <a:glow rad="38100">
                    <a:schemeClr val="bg1">
                      <a:lumMod val="50000"/>
                      <a:lumOff val="50000"/>
                      <a:alpha val="20000"/>
                    </a:schemeClr>
                  </a:glow>
                </a:effectLst>
              </a:rPr>
              <a:t>1890s Russian physiologist Ivan Pavlov was looking at salivation in dogs in response to being fed, when he noticed that his dogs would begin to salivate whenever he entered the room, even when he was not bringing them food. </a:t>
            </a:r>
            <a:endParaRPr lang="en-MY" sz="3600" b="1" dirty="0">
              <a:effectLst>
                <a:glow rad="38100">
                  <a:schemeClr val="bg1">
                    <a:lumMod val="50000"/>
                    <a:lumOff val="50000"/>
                    <a:alpha val="20000"/>
                  </a:schemeClr>
                </a:glow>
              </a:effectLst>
            </a:endParaRPr>
          </a:p>
        </p:txBody>
      </p:sp>
    </p:spTree>
    <p:extLst>
      <p:ext uri="{BB962C8B-B14F-4D97-AF65-F5344CB8AC3E}">
        <p14:creationId xmlns="" xmlns:p14="http://schemas.microsoft.com/office/powerpoint/2010/main" val="32004618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28534" y="167426"/>
            <a:ext cx="9905998" cy="5950038"/>
          </a:xfrm>
        </p:spPr>
        <p:txBody>
          <a:bodyPr>
            <a:normAutofit/>
          </a:bodyPr>
          <a:lstStyle/>
          <a:p>
            <a:r>
              <a:rPr lang="en-MY" sz="3600" b="1" cap="none" dirty="0" smtClean="0">
                <a:effectLst>
                  <a:glow rad="38100">
                    <a:schemeClr val="bg1">
                      <a:lumMod val="50000"/>
                      <a:lumOff val="50000"/>
                      <a:alpha val="20000"/>
                    </a:schemeClr>
                  </a:glow>
                </a:effectLst>
              </a:rPr>
              <a:t>Pavlov started from the idea that there are some things that is in the dog does not need to learn.</a:t>
            </a:r>
          </a:p>
          <a:p>
            <a:r>
              <a:rPr lang="en-MY" sz="3600" b="1" cap="none" dirty="0" smtClean="0">
                <a:effectLst>
                  <a:glow rad="38100">
                    <a:schemeClr val="bg1">
                      <a:lumMod val="50000"/>
                      <a:lumOff val="50000"/>
                      <a:alpha val="20000"/>
                    </a:schemeClr>
                  </a:glow>
                </a:effectLst>
              </a:rPr>
              <a:t>Example, dogs don’t learn to salivate whenever they see food. In behaviourism it is called unconditioned response.</a:t>
            </a:r>
          </a:p>
          <a:p>
            <a:r>
              <a:rPr lang="en-MY" sz="3600" b="1" cap="none" dirty="0" smtClean="0">
                <a:effectLst>
                  <a:glow rad="38100">
                    <a:schemeClr val="bg1">
                      <a:lumMod val="50000"/>
                      <a:lumOff val="50000"/>
                      <a:alpha val="20000"/>
                    </a:schemeClr>
                  </a:glow>
                </a:effectLst>
              </a:rPr>
              <a:t>Unconditioned stimulus (FOOD) &gt;     Unconditioned response (SALIVA)</a:t>
            </a:r>
            <a:endParaRPr lang="en-MY" sz="3600" b="1" cap="none" dirty="0">
              <a:effectLst>
                <a:glow rad="38100">
                  <a:schemeClr val="bg1">
                    <a:lumMod val="50000"/>
                    <a:lumOff val="50000"/>
                    <a:alpha val="20000"/>
                  </a:schemeClr>
                </a:glow>
              </a:effectLst>
            </a:endParaRPr>
          </a:p>
        </p:txBody>
      </p:sp>
    </p:spTree>
    <p:extLst>
      <p:ext uri="{BB962C8B-B14F-4D97-AF65-F5344CB8AC3E}">
        <p14:creationId xmlns="" xmlns:p14="http://schemas.microsoft.com/office/powerpoint/2010/main" val="36508763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141413" y="1"/>
            <a:ext cx="9905998" cy="6555346"/>
          </a:xfrm>
        </p:spPr>
        <p:txBody>
          <a:bodyPr>
            <a:normAutofit/>
          </a:bodyPr>
          <a:lstStyle/>
          <a:p>
            <a:r>
              <a:rPr lang="en-MY" sz="3600" b="1" cap="none" dirty="0" smtClean="0">
                <a:effectLst>
                  <a:glow rad="38100">
                    <a:schemeClr val="bg1">
                      <a:lumMod val="50000"/>
                      <a:lumOff val="50000"/>
                      <a:alpha val="20000"/>
                    </a:schemeClr>
                  </a:glow>
                </a:effectLst>
              </a:rPr>
              <a:t>Ivan Pavlov showed the existence of the unconditioned response by presenting a dog with a bowl of food and the measuring of the salivary secretions.</a:t>
            </a:r>
          </a:p>
          <a:p>
            <a:endParaRPr lang="en-MY" sz="3600" b="1" cap="none" dirty="0">
              <a:effectLst>
                <a:glow rad="38100">
                  <a:schemeClr val="bg1">
                    <a:lumMod val="50000"/>
                    <a:lumOff val="50000"/>
                    <a:alpha val="20000"/>
                  </a:schemeClr>
                </a:glow>
              </a:effectLst>
            </a:endParaRPr>
          </a:p>
          <a:p>
            <a:endParaRPr lang="en-MY" sz="3600" b="1" cap="none" dirty="0" smtClean="0">
              <a:effectLst>
                <a:glow rad="38100">
                  <a:schemeClr val="bg1">
                    <a:lumMod val="50000"/>
                    <a:lumOff val="50000"/>
                    <a:alpha val="20000"/>
                  </a:schemeClr>
                </a:glow>
              </a:effectLst>
            </a:endParaRPr>
          </a:p>
          <a:p>
            <a:endParaRPr lang="en-MY" sz="3600" b="1" cap="none" dirty="0">
              <a:effectLst>
                <a:glow rad="38100">
                  <a:schemeClr val="bg1">
                    <a:lumMod val="50000"/>
                    <a:lumOff val="50000"/>
                    <a:alpha val="20000"/>
                  </a:schemeClr>
                </a:glow>
              </a:effectLst>
            </a:endParaRPr>
          </a:p>
          <a:p>
            <a:endParaRPr lang="en-MY" sz="3600" b="1" cap="none" dirty="0" smtClean="0">
              <a:effectLst>
                <a:glow rad="38100">
                  <a:schemeClr val="bg1">
                    <a:lumMod val="50000"/>
                    <a:lumOff val="50000"/>
                    <a:alpha val="20000"/>
                  </a:schemeClr>
                </a:glow>
              </a:effectLst>
            </a:endParaRPr>
          </a:p>
          <a:p>
            <a:pPr marL="0" indent="0">
              <a:buNone/>
            </a:pPr>
            <a:endParaRPr lang="en-MY" sz="3600" b="1" cap="none" dirty="0">
              <a:effectLst>
                <a:glow rad="38100">
                  <a:schemeClr val="bg1">
                    <a:lumMod val="50000"/>
                    <a:lumOff val="50000"/>
                    <a:alpha val="20000"/>
                  </a:schemeClr>
                </a:glow>
              </a:effectLst>
            </a:endParaRPr>
          </a:p>
        </p:txBody>
      </p:sp>
      <p:pic>
        <p:nvPicPr>
          <p:cNvPr id="7" name="Picture 6"/>
          <p:cNvPicPr>
            <a:picLocks noChangeAspect="1"/>
          </p:cNvPicPr>
          <p:nvPr/>
        </p:nvPicPr>
        <p:blipFill>
          <a:blip r:embed="rId2"/>
          <a:stretch>
            <a:fillRect/>
          </a:stretch>
        </p:blipFill>
        <p:spPr>
          <a:xfrm>
            <a:off x="1451905" y="2604797"/>
            <a:ext cx="9285013" cy="3950550"/>
          </a:xfrm>
          <a:prstGeom prst="rect">
            <a:avLst/>
          </a:prstGeom>
        </p:spPr>
      </p:pic>
    </p:spTree>
    <p:extLst>
      <p:ext uri="{BB962C8B-B14F-4D97-AF65-F5344CB8AC3E}">
        <p14:creationId xmlns="" xmlns:p14="http://schemas.microsoft.com/office/powerpoint/2010/main" val="31006509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1412" y="553793"/>
            <a:ext cx="10269269" cy="6091706"/>
          </a:xfrm>
        </p:spPr>
        <p:txBody>
          <a:bodyPr>
            <a:normAutofit/>
          </a:bodyPr>
          <a:lstStyle/>
          <a:p>
            <a:r>
              <a:rPr lang="en-MY" sz="3200" b="1" dirty="0" smtClean="0"/>
              <a:t>T</a:t>
            </a:r>
            <a:r>
              <a:rPr lang="en-MY" sz="3200" b="1" cap="none" dirty="0" smtClean="0"/>
              <a:t>he behaviour of the dog suddenly changed when the dog had learned to associate food with his lab assistant. A change of behaviour must be the result of learning.</a:t>
            </a:r>
          </a:p>
          <a:p>
            <a:r>
              <a:rPr lang="en-MY" sz="3200" b="1" cap="none" dirty="0"/>
              <a:t>In behaviourist terms, the lab assistant was originally a neutral stimulus. It is called neutral because it produces no response. What had happened was that the neutral stimulus (the lab assistant) had become associated with an unconditioned stimulus (food).</a:t>
            </a:r>
          </a:p>
        </p:txBody>
      </p:sp>
    </p:spTree>
    <p:extLst>
      <p:ext uri="{BB962C8B-B14F-4D97-AF65-F5344CB8AC3E}">
        <p14:creationId xmlns="" xmlns:p14="http://schemas.microsoft.com/office/powerpoint/2010/main" val="31817602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90612" y="596900"/>
            <a:ext cx="10301287" cy="5791200"/>
          </a:xfrm>
        </p:spPr>
        <p:txBody>
          <a:bodyPr>
            <a:normAutofit/>
          </a:bodyPr>
          <a:lstStyle/>
          <a:p>
            <a:r>
              <a:rPr lang="en-MY" sz="3200" b="1" cap="none" dirty="0"/>
              <a:t>Pavlov used </a:t>
            </a:r>
            <a:r>
              <a:rPr lang="en-MY" sz="3200" b="1" cap="none" dirty="0" smtClean="0"/>
              <a:t>a tuning fork </a:t>
            </a:r>
            <a:r>
              <a:rPr lang="en-MY" sz="3200" b="1" cap="none" dirty="0"/>
              <a:t>as his neutral stimulus. Whenever he gave food to his dogs, he also </a:t>
            </a:r>
            <a:r>
              <a:rPr lang="en-MY" sz="3200" b="1" cap="none" dirty="0" smtClean="0"/>
              <a:t>rang the tuning fork.</a:t>
            </a:r>
          </a:p>
          <a:p>
            <a:r>
              <a:rPr lang="en-MY" sz="3200" b="1" cap="none" dirty="0"/>
              <a:t>So the dog had learned an association between </a:t>
            </a:r>
            <a:r>
              <a:rPr lang="en-MY" sz="3200" b="1" cap="none" dirty="0" smtClean="0"/>
              <a:t>the tuning fork and </a:t>
            </a:r>
            <a:r>
              <a:rPr lang="en-MY" sz="3200" b="1" cap="none" dirty="0"/>
              <a:t>the food and a new </a:t>
            </a:r>
            <a:r>
              <a:rPr lang="en-MY" sz="3200" b="1" cap="none" dirty="0" smtClean="0"/>
              <a:t>behaviour </a:t>
            </a:r>
            <a:r>
              <a:rPr lang="en-MY" sz="3200" b="1" cap="none" dirty="0"/>
              <a:t>had been learnt. Because this response was learned (or conditioned), it is called a conditioned </a:t>
            </a:r>
            <a:r>
              <a:rPr lang="en-MY" sz="3200" b="1" cap="none" dirty="0" smtClean="0"/>
              <a:t>response.</a:t>
            </a:r>
          </a:p>
          <a:p>
            <a:pPr marL="0" indent="0">
              <a:buNone/>
            </a:pPr>
            <a:endParaRPr lang="en-MY" sz="3200" b="1" cap="none" dirty="0" smtClean="0"/>
          </a:p>
          <a:p>
            <a:endParaRPr lang="en-MY" sz="3200" b="1" cap="none" dirty="0"/>
          </a:p>
        </p:txBody>
      </p:sp>
    </p:spTree>
    <p:extLst>
      <p:ext uri="{BB962C8B-B14F-4D97-AF65-F5344CB8AC3E}">
        <p14:creationId xmlns="" xmlns:p14="http://schemas.microsoft.com/office/powerpoint/2010/main" val="21363383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 xmlns:a14="http://schemas.microsoft.com/office/drawing/2010/main" val="0"/>
              </a:ext>
            </a:extLst>
          </a:blip>
          <a:stretch>
            <a:fillRect/>
          </a:stretch>
        </p:blipFill>
        <p:spPr>
          <a:xfrm>
            <a:off x="1181100" y="419100"/>
            <a:ext cx="10058399" cy="6134100"/>
          </a:xfrm>
        </p:spPr>
      </p:pic>
    </p:spTree>
    <p:extLst>
      <p:ext uri="{BB962C8B-B14F-4D97-AF65-F5344CB8AC3E}">
        <p14:creationId xmlns="" xmlns:p14="http://schemas.microsoft.com/office/powerpoint/2010/main" val="35622016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2" y="115910"/>
            <a:ext cx="9905998" cy="2021983"/>
          </a:xfrm>
        </p:spPr>
        <p:txBody>
          <a:bodyPr>
            <a:noAutofit/>
          </a:bodyPr>
          <a:lstStyle/>
          <a:p>
            <a:r>
              <a:rPr lang="en-MY" sz="5400" b="1" dirty="0" smtClean="0">
                <a:effectLst>
                  <a:glow rad="38100">
                    <a:schemeClr val="bg1">
                      <a:lumMod val="65000"/>
                      <a:lumOff val="35000"/>
                      <a:alpha val="40000"/>
                    </a:schemeClr>
                  </a:glow>
                </a:effectLst>
              </a:rPr>
              <a:t>Watson and Rayner (classical conditioning)</a:t>
            </a:r>
            <a:endParaRPr lang="en-MY" sz="5400" b="1" dirty="0">
              <a:effectLst>
                <a:glow rad="38100">
                  <a:schemeClr val="bg1">
                    <a:lumMod val="65000"/>
                    <a:lumOff val="35000"/>
                    <a:alpha val="40000"/>
                  </a:schemeClr>
                </a:glow>
              </a:effectLst>
            </a:endParaRPr>
          </a:p>
        </p:txBody>
      </p:sp>
      <p:sp>
        <p:nvSpPr>
          <p:cNvPr id="4" name="Content Placeholder 3"/>
          <p:cNvSpPr>
            <a:spLocks noGrp="1"/>
          </p:cNvSpPr>
          <p:nvPr>
            <p:ph idx="1"/>
          </p:nvPr>
        </p:nvSpPr>
        <p:spPr>
          <a:xfrm>
            <a:off x="1141412" y="2137894"/>
            <a:ext cx="10153359" cy="4520484"/>
          </a:xfrm>
        </p:spPr>
        <p:txBody>
          <a:bodyPr>
            <a:normAutofit lnSpcReduction="10000"/>
          </a:bodyPr>
          <a:lstStyle/>
          <a:p>
            <a:endParaRPr lang="en-MY" sz="3200" b="1" cap="none" dirty="0" smtClean="0"/>
          </a:p>
          <a:p>
            <a:endParaRPr lang="en-MY" sz="3200" b="1" cap="none" dirty="0"/>
          </a:p>
          <a:p>
            <a:r>
              <a:rPr lang="en-MY" sz="3200" b="1" cap="none" dirty="0" smtClean="0"/>
              <a:t>John </a:t>
            </a:r>
            <a:r>
              <a:rPr lang="en-MY" sz="3200" b="1" cap="none" dirty="0"/>
              <a:t>Watson proposed that the process of classical conditioning based on Pavlov’s observations was able to explain all aspects of human psychology</a:t>
            </a:r>
            <a:r>
              <a:rPr lang="en-MY" sz="3200" b="1" cap="none" dirty="0" smtClean="0"/>
              <a:t>.</a:t>
            </a:r>
          </a:p>
          <a:p>
            <a:r>
              <a:rPr lang="en-MY" sz="3200" b="1" cap="none" dirty="0" smtClean="0"/>
              <a:t>Everything </a:t>
            </a:r>
            <a:r>
              <a:rPr lang="en-MY" sz="3200" b="1" cap="none" dirty="0"/>
              <a:t>from speech to emotional responses are simply patterns of stimulus and response. </a:t>
            </a:r>
            <a:endParaRPr lang="en-MY" sz="3200" b="1" cap="none" dirty="0" smtClean="0"/>
          </a:p>
          <a:p>
            <a:endParaRPr lang="en-MY" sz="4400" b="1" cap="none" dirty="0" smtClean="0"/>
          </a:p>
          <a:p>
            <a:pPr marL="0" indent="0">
              <a:buNone/>
            </a:pPr>
            <a:endParaRPr lang="en-MY" sz="3200" b="1" cap="none" dirty="0" smtClean="0"/>
          </a:p>
          <a:p>
            <a:endParaRPr lang="en-MY" sz="3200" b="1" cap="none" dirty="0"/>
          </a:p>
        </p:txBody>
      </p:sp>
    </p:spTree>
    <p:extLst>
      <p:ext uri="{BB962C8B-B14F-4D97-AF65-F5344CB8AC3E}">
        <p14:creationId xmlns="" xmlns:p14="http://schemas.microsoft.com/office/powerpoint/2010/main" val="16085611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sh">
  <a:themeElements>
    <a:clrScheme name="Mesh">
      <a:dk1>
        <a:sysClr val="windowText" lastClr="000000"/>
      </a:dk1>
      <a:lt1>
        <a:sysClr val="window" lastClr="FFFFFF"/>
      </a:lt1>
      <a:dk2>
        <a:srgbClr val="363D46"/>
      </a:dk2>
      <a:lt2>
        <a:srgbClr val="EBEBEB"/>
      </a:lt2>
      <a:accent1>
        <a:srgbClr val="A9E023"/>
      </a:accent1>
      <a:accent2>
        <a:srgbClr val="1FCDB6"/>
      </a:accent2>
      <a:accent3>
        <a:srgbClr val="5F99C9"/>
      </a:accent3>
      <a:accent4>
        <a:srgbClr val="AE65D1"/>
      </a:accent4>
      <a:accent5>
        <a:srgbClr val="D06423"/>
      </a:accent5>
      <a:accent6>
        <a:srgbClr val="DCAB11"/>
      </a:accent6>
      <a:hlink>
        <a:srgbClr val="ADE133"/>
      </a:hlink>
      <a:folHlink>
        <a:srgbClr val="C2EA66"/>
      </a:folHlink>
    </a:clrScheme>
    <a:fontScheme name="Mesh">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Mesh">
      <a:fillStyleLst>
        <a:solidFill>
          <a:schemeClr val="phClr"/>
        </a:solidFill>
        <a:gradFill rotWithShape="1">
          <a:gsLst>
            <a:gs pos="0">
              <a:schemeClr val="phClr">
                <a:tint val="60000"/>
                <a:lumMod val="110000"/>
              </a:schemeClr>
            </a:gs>
            <a:gs pos="100000">
              <a:schemeClr val="phClr">
                <a:tint val="82000"/>
              </a:schemeClr>
            </a:gs>
          </a:gsLst>
          <a:lin ang="5400000" scaled="0"/>
        </a:gradFill>
        <a:gradFill rotWithShape="1">
          <a:gsLst>
            <a:gs pos="0">
              <a:schemeClr val="phClr">
                <a:tint val="96000"/>
                <a:lumMod val="104000"/>
              </a:schemeClr>
            </a:gs>
            <a:gs pos="100000">
              <a:schemeClr val="phClr">
                <a:shade val="84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50800" dist="25400" dir="13500000">
              <a:srgbClr val="000000">
                <a:alpha val="55000"/>
              </a:srgbClr>
            </a:innerShdw>
          </a:effectLst>
        </a:effectStyle>
        <a:effectStyle>
          <a:effectLst>
            <a:outerShdw blurRad="50800" dist="38100" dir="5400000" rotWithShape="0">
              <a:srgbClr val="000000">
                <a:alpha val="60000"/>
              </a:srgbClr>
            </a:outerShdw>
          </a:effectLst>
          <a:scene3d>
            <a:camera prst="orthographicFront">
              <a:rot lat="0" lon="0" rev="0"/>
            </a:camera>
            <a:lightRig rig="threePt" dir="tl"/>
          </a:scene3d>
          <a:sp3d>
            <a:bevelT w="25400" h="25400" prst="slope"/>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28000"/>
                <a:satMod val="94000"/>
                <a:lumMod val="20000"/>
              </a:schemeClr>
              <a:schemeClr val="phClr">
                <a:tint val="94000"/>
                <a:shade val="84000"/>
                <a:satMod val="148000"/>
                <a:lumMod val="114000"/>
              </a:schemeClr>
            </a:duotone>
          </a:blip>
          <a:stretch/>
        </a:blipFill>
      </a:bgFillStyleLst>
    </a:fmtScheme>
  </a:themeElements>
  <a:objectDefaults/>
  <a:extraClrSchemeLst/>
  <a:extLst>
    <a:ext uri="{05A4C25C-085E-4340-85A3-A5531E510DB2}">
      <thm15:themeFamily xmlns="" xmlns:thm15="http://schemas.microsoft.com/office/thememl/2012/main" name="Mesh" id="{789EC3FE-34FD-429C-9918-760025E6C145}" vid="{1FEE2289-88FB-467C-9C9A-54F3C85768F0}"/>
    </a:ext>
  </a:extLst>
</a:theme>
</file>

<file path=docProps/app.xml><?xml version="1.0" encoding="utf-8"?>
<Properties xmlns="http://schemas.openxmlformats.org/officeDocument/2006/extended-properties" xmlns:vt="http://schemas.openxmlformats.org/officeDocument/2006/docPropsVTypes">
  <Template>TC103457485[[fn=Mesh]]</Template>
  <TotalTime>592</TotalTime>
  <Words>1064</Words>
  <Application>Microsoft Office PowerPoint</Application>
  <PresentationFormat>Custom</PresentationFormat>
  <Paragraphs>66</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Mesh</vt:lpstr>
      <vt:lpstr>Behaviouristic learning theory</vt:lpstr>
      <vt:lpstr>What is behaviourism?</vt:lpstr>
      <vt:lpstr>Ivan Pavlov (pavlovian conditioning)</vt:lpstr>
      <vt:lpstr>Slide 4</vt:lpstr>
      <vt:lpstr>Slide 5</vt:lpstr>
      <vt:lpstr>Slide 6</vt:lpstr>
      <vt:lpstr>Slide 7</vt:lpstr>
      <vt:lpstr>Slide 8</vt:lpstr>
      <vt:lpstr>Watson and Rayner (classical conditioning)</vt:lpstr>
      <vt:lpstr>Slide 10</vt:lpstr>
      <vt:lpstr>Little albert experiment (phobias)</vt:lpstr>
      <vt:lpstr>Slide 12</vt:lpstr>
      <vt:lpstr>b.F skinner (operant conditioning)</vt:lpstr>
      <vt:lpstr>Slide 14</vt:lpstr>
      <vt:lpstr>Slide 15</vt:lpstr>
      <vt:lpstr>Principles of operant conditioning.</vt:lpstr>
      <vt:lpstr>Slide 17</vt:lpstr>
      <vt:lpstr>Slide 18</vt:lpstr>
      <vt:lpstr>Slide 19</vt:lpstr>
      <vt:lpstr>Slide 20</vt:lpstr>
      <vt:lpstr>Slide 21</vt:lpstr>
      <vt:lpstr>Albert bandura (social learning theory)</vt:lpstr>
      <vt:lpstr>Slide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Behaviouristic learning theory</dc:title>
  <dc:creator>liyana</dc:creator>
  <cp:lastModifiedBy>Bakri</cp:lastModifiedBy>
  <cp:revision>45</cp:revision>
  <dcterms:created xsi:type="dcterms:W3CDTF">2014-11-04T18:20:54Z</dcterms:created>
  <dcterms:modified xsi:type="dcterms:W3CDTF">2015-01-15T03:39:19Z</dcterms:modified>
</cp:coreProperties>
</file>